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sldIdLst>
    <p:sldId id="256" r:id="rId2"/>
    <p:sldId id="263" r:id="rId3"/>
    <p:sldId id="264" r:id="rId4"/>
    <p:sldId id="265" r:id="rId5"/>
    <p:sldId id="257" r:id="rId6"/>
    <p:sldId id="258" r:id="rId7"/>
    <p:sldId id="268" r:id="rId8"/>
    <p:sldId id="269" r:id="rId9"/>
    <p:sldId id="271" r:id="rId10"/>
    <p:sldId id="273" r:id="rId11"/>
    <p:sldId id="278" r:id="rId12"/>
    <p:sldId id="272" r:id="rId13"/>
    <p:sldId id="274" r:id="rId14"/>
    <p:sldId id="277" r:id="rId15"/>
    <p:sldId id="275" r:id="rId16"/>
    <p:sldId id="276" r:id="rId17"/>
    <p:sldId id="282" r:id="rId18"/>
    <p:sldId id="280" r:id="rId19"/>
    <p:sldId id="279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4"/>
    <p:restoredTop sz="94610"/>
  </p:normalViewPr>
  <p:slideViewPr>
    <p:cSldViewPr snapToGrid="0">
      <p:cViewPr>
        <p:scale>
          <a:sx n="92" d="100"/>
          <a:sy n="92" d="100"/>
        </p:scale>
        <p:origin x="152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03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8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37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0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30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13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2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0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08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7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0234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36C4D283-22EA-4931-9DEC-0304C9414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A9E6DD-CC7C-4150-8911-883397CCA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DA1B7FE-FED9-4723-8992-4E2804D95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A1F42EF-9A4D-4E5A-B1EE-7E6EDAE71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B59514-0D9B-415E-B4CB-4CB50B0F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37B4B19-EFE0-4CF3-97D5-BADE0BED7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8636D-6957-9437-92D6-9D1B218F1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4533194" cy="2268559"/>
          </a:xfrm>
        </p:spPr>
        <p:txBody>
          <a:bodyPr>
            <a:normAutofit fontScale="90000"/>
          </a:bodyPr>
          <a:lstStyle/>
          <a:p>
            <a:r>
              <a:rPr lang="en-US" dirty="0"/>
              <a:t>Pollen Grain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BCA84-5977-B447-5A9B-783F589A5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4378091" cy="11602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4" name="Graphic 13" descr="Flower">
            <a:extLst>
              <a:ext uri="{FF2B5EF4-FFF2-40B4-BE49-F238E27FC236}">
                <a16:creationId xmlns:a16="http://schemas.microsoft.com/office/drawing/2014/main" id="{E7436962-ECDA-F017-8513-11699360E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1249" y="1711763"/>
            <a:ext cx="3435136" cy="343513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5610B29-A0F6-4F83-BF46-0A928A0AA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98D8-E361-BE42-BD2F-8C6BA2F0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540" y="237767"/>
            <a:ext cx="8966920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dirty="0"/>
              <a:t>ResNet50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25C5B-7BBA-D86F-80FB-92DE31023575}"/>
              </a:ext>
            </a:extLst>
          </p:cNvPr>
          <p:cNvSpPr txBox="1"/>
          <p:nvPr/>
        </p:nvSpPr>
        <p:spPr>
          <a:xfrm>
            <a:off x="6720289" y="922958"/>
            <a:ext cx="4160460" cy="17613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dirty="0"/>
              <a:t>Layers: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dirty="0"/>
              <a:t>Dropout at 50% each Layer for </a:t>
            </a:r>
            <a:r>
              <a:rPr lang="en-US" dirty="0" err="1"/>
              <a:t>ReLu</a:t>
            </a:r>
            <a:r>
              <a:rPr lang="en-US" dirty="0"/>
              <a:t> &amp; the final layer </a:t>
            </a:r>
            <a:r>
              <a:rPr lang="en-US" dirty="0" err="1"/>
              <a:t>softmax</a:t>
            </a:r>
            <a:endParaRPr lang="en-US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6E432-B5FB-EF24-101E-ABAC39790C85}"/>
              </a:ext>
            </a:extLst>
          </p:cNvPr>
          <p:cNvSpPr txBox="1"/>
          <p:nvPr/>
        </p:nvSpPr>
        <p:spPr>
          <a:xfrm>
            <a:off x="6720289" y="2109763"/>
            <a:ext cx="4814371" cy="325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dirty="0"/>
              <a:t>Compilation: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Decay Rate 96% 100 steps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Batch Size 8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LR: .001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 Adam Optimizer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Categorical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50 Epochs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Early Stoppage @ 11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997B-8508-7599-5C5E-20F61A87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82" y="888206"/>
            <a:ext cx="5426107" cy="55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46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98D8-E361-BE42-BD2F-8C6BA2F0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540" y="237767"/>
            <a:ext cx="8966920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dirty="0"/>
              <a:t>InceptionNetV3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25C5B-7BBA-D86F-80FB-92DE31023575}"/>
              </a:ext>
            </a:extLst>
          </p:cNvPr>
          <p:cNvSpPr txBox="1"/>
          <p:nvPr/>
        </p:nvSpPr>
        <p:spPr>
          <a:xfrm>
            <a:off x="6720289" y="922958"/>
            <a:ext cx="4160460" cy="17613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dirty="0"/>
              <a:t>Layers: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dirty="0"/>
              <a:t>Dropout at 50% each Layer for </a:t>
            </a:r>
            <a:r>
              <a:rPr lang="en-US" dirty="0" err="1"/>
              <a:t>ReLu</a:t>
            </a:r>
            <a:r>
              <a:rPr lang="en-US" dirty="0"/>
              <a:t> &amp; the final layer </a:t>
            </a:r>
            <a:r>
              <a:rPr lang="en-US" dirty="0" err="1"/>
              <a:t>softmax</a:t>
            </a:r>
            <a:endParaRPr lang="en-US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6E432-B5FB-EF24-101E-ABAC39790C85}"/>
              </a:ext>
            </a:extLst>
          </p:cNvPr>
          <p:cNvSpPr txBox="1"/>
          <p:nvPr/>
        </p:nvSpPr>
        <p:spPr>
          <a:xfrm>
            <a:off x="6720289" y="2109763"/>
            <a:ext cx="4814371" cy="325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dirty="0"/>
              <a:t>Compilation: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Decay Rate 96% 100 steps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Batch Size 8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LR: .001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 Adam Optimizer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Categorical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50 Epochs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Early Stoppage @ 11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997B-8508-7599-5C5E-20F61A87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82" y="888206"/>
            <a:ext cx="5426107" cy="55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0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1A1006-C06B-C003-3863-55562FBA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51" y="-157864"/>
            <a:ext cx="3970986" cy="1359845"/>
          </a:xfrm>
        </p:spPr>
        <p:txBody>
          <a:bodyPr>
            <a:normAutofit fontScale="90000"/>
          </a:bodyPr>
          <a:lstStyle/>
          <a:p>
            <a:r>
              <a:rPr lang="en-US" dirty="0"/>
              <a:t>MobileNetV2 Results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0FA9B6B-B7BC-8DB3-3697-65E4207A8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304082"/>
              </p:ext>
            </p:extLst>
          </p:nvPr>
        </p:nvGraphicFramePr>
        <p:xfrm>
          <a:off x="1024286" y="5866212"/>
          <a:ext cx="7757572" cy="99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235">
                  <a:extLst>
                    <a:ext uri="{9D8B030D-6E8A-4147-A177-3AD203B41FA5}">
                      <a16:colId xmlns:a16="http://schemas.microsoft.com/office/drawing/2014/main" val="1530704704"/>
                    </a:ext>
                  </a:extLst>
                </a:gridCol>
                <a:gridCol w="994773">
                  <a:extLst>
                    <a:ext uri="{9D8B030D-6E8A-4147-A177-3AD203B41FA5}">
                      <a16:colId xmlns:a16="http://schemas.microsoft.com/office/drawing/2014/main" val="3885495357"/>
                    </a:ext>
                  </a:extLst>
                </a:gridCol>
                <a:gridCol w="1228524">
                  <a:extLst>
                    <a:ext uri="{9D8B030D-6E8A-4147-A177-3AD203B41FA5}">
                      <a16:colId xmlns:a16="http://schemas.microsoft.com/office/drawing/2014/main" val="3631772583"/>
                    </a:ext>
                  </a:extLst>
                </a:gridCol>
                <a:gridCol w="1015484">
                  <a:extLst>
                    <a:ext uri="{9D8B030D-6E8A-4147-A177-3AD203B41FA5}">
                      <a16:colId xmlns:a16="http://schemas.microsoft.com/office/drawing/2014/main" val="3075126182"/>
                    </a:ext>
                  </a:extLst>
                </a:gridCol>
                <a:gridCol w="1228524">
                  <a:extLst>
                    <a:ext uri="{9D8B030D-6E8A-4147-A177-3AD203B41FA5}">
                      <a16:colId xmlns:a16="http://schemas.microsoft.com/office/drawing/2014/main" val="3492449206"/>
                    </a:ext>
                  </a:extLst>
                </a:gridCol>
                <a:gridCol w="1015484">
                  <a:extLst>
                    <a:ext uri="{9D8B030D-6E8A-4147-A177-3AD203B41FA5}">
                      <a16:colId xmlns:a16="http://schemas.microsoft.com/office/drawing/2014/main" val="978767482"/>
                    </a:ext>
                  </a:extLst>
                </a:gridCol>
                <a:gridCol w="809548">
                  <a:extLst>
                    <a:ext uri="{9D8B030D-6E8A-4147-A177-3AD203B41FA5}">
                      <a16:colId xmlns:a16="http://schemas.microsoft.com/office/drawing/2014/main" val="2015800956"/>
                    </a:ext>
                  </a:extLst>
                </a:gridCol>
              </a:tblGrid>
              <a:tr h="495894">
                <a:tc>
                  <a:txBody>
                    <a:bodyPr/>
                    <a:lstStyle/>
                    <a:p>
                      <a:r>
                        <a:rPr lang="en-US" sz="1100" dirty="0"/>
                        <a:t>Training 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Loss: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0.0226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Accuracy: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99.5%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Recall: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99.5%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Precision: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99.4%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F1: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99.5%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AUC:</a:t>
                      </a:r>
                    </a:p>
                    <a:p>
                      <a:r>
                        <a:rPr lang="en-US" sz="1100" dirty="0"/>
                        <a:t>99.9%</a:t>
                      </a:r>
                    </a:p>
                  </a:txBody>
                  <a:tcPr marL="54165" marR="54165" marT="27083" marB="27083"/>
                </a:tc>
                <a:extLst>
                  <a:ext uri="{0D108BD9-81ED-4DB2-BD59-A6C34878D82A}">
                    <a16:rowId xmlns:a16="http://schemas.microsoft.com/office/drawing/2014/main" val="2379400555"/>
                  </a:ext>
                </a:extLst>
              </a:tr>
              <a:tr h="495894">
                <a:tc>
                  <a:txBody>
                    <a:bodyPr/>
                    <a:lstStyle/>
                    <a:p>
                      <a:r>
                        <a:rPr lang="en-US" sz="1100" dirty="0"/>
                        <a:t>Validation</a:t>
                      </a:r>
                    </a:p>
                    <a:p>
                      <a:pPr lvl="0">
                        <a:buNone/>
                      </a:pPr>
                      <a:endParaRPr lang="en-US" sz="1100" dirty="0"/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0.0196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99.5%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99.5%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99.5%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39.8%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100%</a:t>
                      </a:r>
                    </a:p>
                  </a:txBody>
                  <a:tcPr marL="54165" marR="54165" marT="27083" marB="27083"/>
                </a:tc>
                <a:extLst>
                  <a:ext uri="{0D108BD9-81ED-4DB2-BD59-A6C34878D82A}">
                    <a16:rowId xmlns:a16="http://schemas.microsoft.com/office/drawing/2014/main" val="3668505364"/>
                  </a:ext>
                </a:extLst>
              </a:tr>
            </a:tbl>
          </a:graphicData>
        </a:graphic>
      </p:graphicFrame>
      <p:pic>
        <p:nvPicPr>
          <p:cNvPr id="7" name="Picture 6" descr="A group of graphs showing different types of performance&#10;&#10;Description automatically generated">
            <a:extLst>
              <a:ext uri="{FF2B5EF4-FFF2-40B4-BE49-F238E27FC236}">
                <a16:creationId xmlns:a16="http://schemas.microsoft.com/office/drawing/2014/main" id="{6639D64B-3AA9-8B93-C42C-02E9ED2E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86" y="713795"/>
            <a:ext cx="7757572" cy="51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82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F6E588AD-289E-864E-B05E-2C210738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51" y="756357"/>
            <a:ext cx="7595847" cy="50450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1A1006-C06B-C003-3863-55562FBA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51" y="-157864"/>
            <a:ext cx="3970986" cy="1359845"/>
          </a:xfrm>
        </p:spPr>
        <p:txBody>
          <a:bodyPr/>
          <a:lstStyle/>
          <a:p>
            <a:r>
              <a:rPr lang="en-US" dirty="0"/>
              <a:t>ResNet50 Results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0FA9B6B-B7BC-8DB3-3697-65E4207A8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7996353"/>
              </p:ext>
            </p:extLst>
          </p:nvPr>
        </p:nvGraphicFramePr>
        <p:xfrm>
          <a:off x="1024286" y="5801358"/>
          <a:ext cx="7519310" cy="1047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233">
                  <a:extLst>
                    <a:ext uri="{9D8B030D-6E8A-4147-A177-3AD203B41FA5}">
                      <a16:colId xmlns:a16="http://schemas.microsoft.com/office/drawing/2014/main" val="1530704704"/>
                    </a:ext>
                  </a:extLst>
                </a:gridCol>
                <a:gridCol w="964221">
                  <a:extLst>
                    <a:ext uri="{9D8B030D-6E8A-4147-A177-3AD203B41FA5}">
                      <a16:colId xmlns:a16="http://schemas.microsoft.com/office/drawing/2014/main" val="3885495357"/>
                    </a:ext>
                  </a:extLst>
                </a:gridCol>
                <a:gridCol w="1190791">
                  <a:extLst>
                    <a:ext uri="{9D8B030D-6E8A-4147-A177-3AD203B41FA5}">
                      <a16:colId xmlns:a16="http://schemas.microsoft.com/office/drawing/2014/main" val="3631772583"/>
                    </a:ext>
                  </a:extLst>
                </a:gridCol>
                <a:gridCol w="984295">
                  <a:extLst>
                    <a:ext uri="{9D8B030D-6E8A-4147-A177-3AD203B41FA5}">
                      <a16:colId xmlns:a16="http://schemas.microsoft.com/office/drawing/2014/main" val="3075126182"/>
                    </a:ext>
                  </a:extLst>
                </a:gridCol>
                <a:gridCol w="1190791">
                  <a:extLst>
                    <a:ext uri="{9D8B030D-6E8A-4147-A177-3AD203B41FA5}">
                      <a16:colId xmlns:a16="http://schemas.microsoft.com/office/drawing/2014/main" val="3492449206"/>
                    </a:ext>
                  </a:extLst>
                </a:gridCol>
                <a:gridCol w="984295">
                  <a:extLst>
                    <a:ext uri="{9D8B030D-6E8A-4147-A177-3AD203B41FA5}">
                      <a16:colId xmlns:a16="http://schemas.microsoft.com/office/drawing/2014/main" val="978767482"/>
                    </a:ext>
                  </a:extLst>
                </a:gridCol>
                <a:gridCol w="784684">
                  <a:extLst>
                    <a:ext uri="{9D8B030D-6E8A-4147-A177-3AD203B41FA5}">
                      <a16:colId xmlns:a16="http://schemas.microsoft.com/office/drawing/2014/main" val="2015800956"/>
                    </a:ext>
                  </a:extLst>
                </a:gridCol>
              </a:tblGrid>
              <a:tr h="523929">
                <a:tc>
                  <a:txBody>
                    <a:bodyPr/>
                    <a:lstStyle/>
                    <a:p>
                      <a:r>
                        <a:rPr lang="en-US" sz="1100" dirty="0"/>
                        <a:t>Training 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Loss: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0.0870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Accuracy: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97.1%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Recall: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96.9%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Precision: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97.5%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F1: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97%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AUC:</a:t>
                      </a:r>
                    </a:p>
                    <a:p>
                      <a:r>
                        <a:rPr lang="en-US" sz="1100" dirty="0"/>
                        <a:t>99.8%</a:t>
                      </a:r>
                    </a:p>
                  </a:txBody>
                  <a:tcPr marL="54165" marR="54165" marT="27083" marB="27083"/>
                </a:tc>
                <a:extLst>
                  <a:ext uri="{0D108BD9-81ED-4DB2-BD59-A6C34878D82A}">
                    <a16:rowId xmlns:a16="http://schemas.microsoft.com/office/drawing/2014/main" val="2379400555"/>
                  </a:ext>
                </a:extLst>
              </a:tr>
              <a:tr h="523929">
                <a:tc>
                  <a:txBody>
                    <a:bodyPr/>
                    <a:lstStyle/>
                    <a:p>
                      <a:r>
                        <a:rPr lang="en-US" sz="1100" dirty="0"/>
                        <a:t>Validation</a:t>
                      </a:r>
                    </a:p>
                    <a:p>
                      <a:pPr lvl="0">
                        <a:buNone/>
                      </a:pPr>
                      <a:endParaRPr lang="en-US" sz="1100" dirty="0"/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.0012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100%</a:t>
                      </a:r>
                    </a:p>
                  </a:txBody>
                  <a:tcPr marL="54165" marR="54165" marT="27083" marB="27083"/>
                </a:tc>
                <a:extLst>
                  <a:ext uri="{0D108BD9-81ED-4DB2-BD59-A6C34878D82A}">
                    <a16:rowId xmlns:a16="http://schemas.microsoft.com/office/drawing/2014/main" val="3668505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97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1A1006-C06B-C003-3863-55562FBA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51" y="-157864"/>
            <a:ext cx="3970986" cy="1359845"/>
          </a:xfrm>
        </p:spPr>
        <p:txBody>
          <a:bodyPr/>
          <a:lstStyle/>
          <a:p>
            <a:r>
              <a:rPr lang="en-US" dirty="0"/>
              <a:t>InceptionV3 Results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0FA9B6B-B7BC-8DB3-3697-65E4207A8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274375"/>
              </p:ext>
            </p:extLst>
          </p:nvPr>
        </p:nvGraphicFramePr>
        <p:xfrm>
          <a:off x="1024286" y="5801357"/>
          <a:ext cx="7704078" cy="1130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2">
                  <a:extLst>
                    <a:ext uri="{9D8B030D-6E8A-4147-A177-3AD203B41FA5}">
                      <a16:colId xmlns:a16="http://schemas.microsoft.com/office/drawing/2014/main" val="1530704704"/>
                    </a:ext>
                  </a:extLst>
                </a:gridCol>
                <a:gridCol w="987914">
                  <a:extLst>
                    <a:ext uri="{9D8B030D-6E8A-4147-A177-3AD203B41FA5}">
                      <a16:colId xmlns:a16="http://schemas.microsoft.com/office/drawing/2014/main" val="3885495357"/>
                    </a:ext>
                  </a:extLst>
                </a:gridCol>
                <a:gridCol w="1220052">
                  <a:extLst>
                    <a:ext uri="{9D8B030D-6E8A-4147-A177-3AD203B41FA5}">
                      <a16:colId xmlns:a16="http://schemas.microsoft.com/office/drawing/2014/main" val="3631772583"/>
                    </a:ext>
                  </a:extLst>
                </a:gridCol>
                <a:gridCol w="1008481">
                  <a:extLst>
                    <a:ext uri="{9D8B030D-6E8A-4147-A177-3AD203B41FA5}">
                      <a16:colId xmlns:a16="http://schemas.microsoft.com/office/drawing/2014/main" val="3075126182"/>
                    </a:ext>
                  </a:extLst>
                </a:gridCol>
                <a:gridCol w="1220052">
                  <a:extLst>
                    <a:ext uri="{9D8B030D-6E8A-4147-A177-3AD203B41FA5}">
                      <a16:colId xmlns:a16="http://schemas.microsoft.com/office/drawing/2014/main" val="3492449206"/>
                    </a:ext>
                  </a:extLst>
                </a:gridCol>
                <a:gridCol w="1008481">
                  <a:extLst>
                    <a:ext uri="{9D8B030D-6E8A-4147-A177-3AD203B41FA5}">
                      <a16:colId xmlns:a16="http://schemas.microsoft.com/office/drawing/2014/main" val="978767482"/>
                    </a:ext>
                  </a:extLst>
                </a:gridCol>
                <a:gridCol w="803966">
                  <a:extLst>
                    <a:ext uri="{9D8B030D-6E8A-4147-A177-3AD203B41FA5}">
                      <a16:colId xmlns:a16="http://schemas.microsoft.com/office/drawing/2014/main" val="2015800956"/>
                    </a:ext>
                  </a:extLst>
                </a:gridCol>
              </a:tblGrid>
              <a:tr h="607064">
                <a:tc>
                  <a:txBody>
                    <a:bodyPr/>
                    <a:lstStyle/>
                    <a:p>
                      <a:r>
                        <a:rPr lang="en-US" sz="1100" dirty="0"/>
                        <a:t>Training 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Loss: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0.2921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Accuracy: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88.4%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Recall: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87%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Precision: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90.4%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F1:</a:t>
                      </a:r>
                    </a:p>
                    <a:p>
                      <a:pPr lvl="0">
                        <a:buNone/>
                      </a:pPr>
                      <a:r>
                        <a:rPr lang="en-US" sz="1100" dirty="0"/>
                        <a:t>87.8%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AUC:</a:t>
                      </a:r>
                    </a:p>
                    <a:p>
                      <a:r>
                        <a:rPr lang="en-US" sz="1100" dirty="0"/>
                        <a:t>98.8%</a:t>
                      </a:r>
                    </a:p>
                  </a:txBody>
                  <a:tcPr marL="54165" marR="54165" marT="27083" marB="27083"/>
                </a:tc>
                <a:extLst>
                  <a:ext uri="{0D108BD9-81ED-4DB2-BD59-A6C34878D82A}">
                    <a16:rowId xmlns:a16="http://schemas.microsoft.com/office/drawing/2014/main" val="2379400555"/>
                  </a:ext>
                </a:extLst>
              </a:tr>
              <a:tr h="523929">
                <a:tc>
                  <a:txBody>
                    <a:bodyPr/>
                    <a:lstStyle/>
                    <a:p>
                      <a:r>
                        <a:rPr lang="en-US" sz="1100" dirty="0"/>
                        <a:t>Validation</a:t>
                      </a:r>
                    </a:p>
                    <a:p>
                      <a:pPr lvl="0">
                        <a:buNone/>
                      </a:pPr>
                      <a:endParaRPr lang="en-US" sz="1100" dirty="0"/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.1733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91.2%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90.8%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91.2%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36.1%</a:t>
                      </a:r>
                    </a:p>
                  </a:txBody>
                  <a:tcPr marL="54165" marR="54165" marT="27083" marB="2708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99.6%</a:t>
                      </a:r>
                    </a:p>
                  </a:txBody>
                  <a:tcPr marL="54165" marR="54165" marT="27083" marB="27083"/>
                </a:tc>
                <a:extLst>
                  <a:ext uri="{0D108BD9-81ED-4DB2-BD59-A6C34878D82A}">
                    <a16:rowId xmlns:a16="http://schemas.microsoft.com/office/drawing/2014/main" val="3668505364"/>
                  </a:ext>
                </a:extLst>
              </a:tr>
            </a:tbl>
          </a:graphicData>
        </a:graphic>
      </p:graphicFrame>
      <p:pic>
        <p:nvPicPr>
          <p:cNvPr id="4" name="Picture 3" descr="A group of graphs showing different types of performance&#10;&#10;Description automatically generated">
            <a:extLst>
              <a:ext uri="{FF2B5EF4-FFF2-40B4-BE49-F238E27FC236}">
                <a16:creationId xmlns:a16="http://schemas.microsoft.com/office/drawing/2014/main" id="{6F83A46D-3D8F-EA1B-B21E-4C2AB0148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86" y="807190"/>
            <a:ext cx="7519310" cy="49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8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92C86-E0D0-2BAF-11BB-D45E3E3E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MobileNetv2 Conf. Matrix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40EC7-260D-39D8-B98A-55F308D09079}"/>
              </a:ext>
            </a:extLst>
          </p:cNvPr>
          <p:cNvSpPr>
            <a:spLocks/>
          </p:cNvSpPr>
          <p:nvPr/>
        </p:nvSpPr>
        <p:spPr>
          <a:xfrm>
            <a:off x="1488310" y="2302944"/>
            <a:ext cx="3164942" cy="1300739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37744"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Training:</a:t>
            </a:r>
          </a:p>
          <a:p>
            <a:pPr defTabSz="237744"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0 Misclassifications</a:t>
            </a:r>
          </a:p>
          <a:p>
            <a:pPr defTabSz="237744">
              <a:spcAft>
                <a:spcPts val="600"/>
              </a:spcAft>
            </a:pP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40D3627-C14E-542A-A215-39838B74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828" y="1346670"/>
            <a:ext cx="5286590" cy="473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6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92C86-E0D0-2BAF-11BB-D45E3E3E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ResNet50 Conf. Matrix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40EC7-260D-39D8-B98A-55F308D09079}"/>
              </a:ext>
            </a:extLst>
          </p:cNvPr>
          <p:cNvSpPr>
            <a:spLocks/>
          </p:cNvSpPr>
          <p:nvPr/>
        </p:nvSpPr>
        <p:spPr>
          <a:xfrm>
            <a:off x="1522649" y="2105202"/>
            <a:ext cx="4535112" cy="319564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37744"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Training:</a:t>
            </a:r>
          </a:p>
          <a:p>
            <a:pPr defTabSz="237744"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0 Misclassifications</a:t>
            </a: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40D3627-C14E-542A-A215-39838B74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21" y="1346670"/>
            <a:ext cx="5570667" cy="49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9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92C86-E0D0-2BAF-11BB-D45E3E3E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InceptionV3 Conf. Matrix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40EC7-260D-39D8-B98A-55F308D09079}"/>
              </a:ext>
            </a:extLst>
          </p:cNvPr>
          <p:cNvSpPr>
            <a:spLocks/>
          </p:cNvSpPr>
          <p:nvPr/>
        </p:nvSpPr>
        <p:spPr>
          <a:xfrm>
            <a:off x="1195551" y="1627164"/>
            <a:ext cx="4535112" cy="319564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37744"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Training:</a:t>
            </a:r>
          </a:p>
          <a:p>
            <a:pPr defTabSz="237744">
              <a:spcAft>
                <a:spcPts val="600"/>
              </a:spcAft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__Inter_36bd41"/>
              </a:rPr>
              <a:t>Class 1 is being misclassified as class 0 in 38 cases.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__Inter_36bd41"/>
              </a:rPr>
              <a:t>Class 3 is being misclassified as class 4 in 1 case.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__Inter_36bd41"/>
              </a:rPr>
              <a:t>Class 4 is being misclassified as class 3 in 17 cases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__Inter_36bd41"/>
              </a:rPr>
              <a:t>Could be due class similarity</a:t>
            </a:r>
            <a:endParaRPr lang="en-US" sz="2000" b="0" i="0" u="none" strike="noStrike" dirty="0">
              <a:effectLst/>
              <a:latin typeface="__Inter_36bd41"/>
            </a:endParaRPr>
          </a:p>
          <a:p>
            <a:pPr defTabSz="237744">
              <a:spcAft>
                <a:spcPts val="600"/>
              </a:spcAft>
            </a:pP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8BAA272-85CE-32E4-1CB5-25D032CF3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937" y="1349583"/>
            <a:ext cx="5267584" cy="47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8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92C86-E0D0-2BAF-11BB-D45E3E3E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579" y="135932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MobileNetv2 Model 2 on Lice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52D90-AABD-4202-D089-B5AE0560CEFC}"/>
              </a:ext>
            </a:extLst>
          </p:cNvPr>
          <p:cNvSpPr txBox="1"/>
          <p:nvPr/>
        </p:nvSpPr>
        <p:spPr>
          <a:xfrm>
            <a:off x="1144892" y="1004976"/>
            <a:ext cx="2967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Test:</a:t>
            </a:r>
          </a:p>
          <a:p>
            <a:endParaRPr lang="en-US" dirty="0"/>
          </a:p>
          <a:p>
            <a:r>
              <a:rPr lang="en-US" dirty="0"/>
              <a:t>Heavy class imbalance bias towards Class 4 which has the largest data of the Lice Data</a:t>
            </a:r>
          </a:p>
          <a:p>
            <a:endParaRPr lang="en-US" dirty="0"/>
          </a:p>
        </p:txBody>
      </p:sp>
      <p:pic>
        <p:nvPicPr>
          <p:cNvPr id="12" name="Picture 11" descr="A diagram of a confused matrix&#10;&#10;Description automatically generated">
            <a:extLst>
              <a:ext uri="{FF2B5EF4-FFF2-40B4-BE49-F238E27FC236}">
                <a16:creationId xmlns:a16="http://schemas.microsoft.com/office/drawing/2014/main" id="{960B89D1-4A37-A83A-B6AC-EBD3683A7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892" y="3627907"/>
            <a:ext cx="3453728" cy="3094161"/>
          </a:xfrm>
          <a:prstGeom prst="rect">
            <a:avLst/>
          </a:prstGeom>
        </p:spPr>
      </p:pic>
      <p:pic>
        <p:nvPicPr>
          <p:cNvPr id="5" name="Picture 4" descr="A collage of different insects&#10;&#10;Description automatically generated">
            <a:extLst>
              <a:ext uri="{FF2B5EF4-FFF2-40B4-BE49-F238E27FC236}">
                <a16:creationId xmlns:a16="http://schemas.microsoft.com/office/drawing/2014/main" id="{F3900CE0-BEB8-ED41-5BE0-3C023CC7E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058" y="1004976"/>
            <a:ext cx="5301251" cy="54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02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92C86-E0D0-2BAF-11BB-D45E3E3E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ResNet50 on lice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40EC7-260D-39D8-B98A-55F308D09079}"/>
              </a:ext>
            </a:extLst>
          </p:cNvPr>
          <p:cNvSpPr>
            <a:spLocks/>
          </p:cNvSpPr>
          <p:nvPr/>
        </p:nvSpPr>
        <p:spPr>
          <a:xfrm>
            <a:off x="1559821" y="1517938"/>
            <a:ext cx="4535112" cy="319564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37744"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Prediction:</a:t>
            </a:r>
          </a:p>
          <a:p>
            <a:pPr defTabSz="237744"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13% accuracy and a Loss of </a:t>
            </a:r>
            <a:r>
              <a:rPr lang="en-US" sz="2000" dirty="0"/>
              <a:t>10.308</a:t>
            </a:r>
          </a:p>
          <a:p>
            <a:pPr defTabSz="237744">
              <a:spcAft>
                <a:spcPts val="600"/>
              </a:spcAft>
            </a:pPr>
            <a:r>
              <a:rPr lang="en-US" sz="2000" dirty="0"/>
              <a:t>Complete bias towards class 4</a:t>
            </a:r>
          </a:p>
          <a:p>
            <a:pPr defTabSz="237744">
              <a:spcAft>
                <a:spcPts val="600"/>
              </a:spcAft>
            </a:pPr>
            <a:endParaRPr lang="en-US" sz="2000" dirty="0"/>
          </a:p>
          <a:p>
            <a:pPr defTabSz="237744">
              <a:spcAft>
                <a:spcPts val="600"/>
              </a:spcAft>
            </a:pPr>
            <a:endParaRPr lang="en-US" sz="2000" dirty="0"/>
          </a:p>
          <a:p>
            <a:pPr defTabSz="237744">
              <a:spcAft>
                <a:spcPts val="600"/>
              </a:spcAft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 defTabSz="237744">
              <a:spcAft>
                <a:spcPts val="600"/>
              </a:spcAft>
            </a:pP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Picture 9" descr="A collage of different types of insects&#10;&#10;Description automatically generated">
            <a:extLst>
              <a:ext uri="{FF2B5EF4-FFF2-40B4-BE49-F238E27FC236}">
                <a16:creationId xmlns:a16="http://schemas.microsoft.com/office/drawing/2014/main" id="{467CAC3B-C4EC-4AC4-0F8A-9AEB51BAF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414" y="1470890"/>
            <a:ext cx="4662980" cy="4777509"/>
          </a:xfrm>
          <a:prstGeom prst="rect">
            <a:avLst/>
          </a:prstGeom>
        </p:spPr>
      </p:pic>
      <p:pic>
        <p:nvPicPr>
          <p:cNvPr id="12" name="Picture 11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8DB0E1F-7184-92C2-1A31-88AEE4F13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606" y="2693341"/>
            <a:ext cx="4442068" cy="39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1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09563-6240-8643-BA34-7B5A97B0A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49344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About: Microscopic Data</a:t>
            </a:r>
          </a:p>
        </p:txBody>
      </p:sp>
      <p:pic>
        <p:nvPicPr>
          <p:cNvPr id="6" name="Picture 5" descr="Microscope slide">
            <a:extLst>
              <a:ext uri="{FF2B5EF4-FFF2-40B4-BE49-F238E27FC236}">
                <a16:creationId xmlns:a16="http://schemas.microsoft.com/office/drawing/2014/main" id="{2D728DC5-26AC-1118-5B6F-5105330AF7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95" r="40493" b="-2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916AE-E425-360A-26A3-1BC6A99B7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440" y="2655066"/>
            <a:ext cx="5609909" cy="4248018"/>
          </a:xfrm>
        </p:spPr>
        <p:txBody>
          <a:bodyPr vert="horz" lIns="91440" tIns="45720" rIns="91440" bIns="45720" rtlCol="0">
            <a:noAutofit/>
          </a:bodyPr>
          <a:lstStyle/>
          <a:p>
            <a:pPr lvl="1" fontAlgn="base">
              <a:lnSpc>
                <a:spcPct val="100000"/>
              </a:lnSpc>
            </a:pPr>
            <a:r>
              <a:rPr lang="en-US" sz="1600" i="0" u="none" strike="noStrike" dirty="0">
                <a:effectLst/>
              </a:rPr>
              <a:t>In the field of Ecology,</a:t>
            </a:r>
            <a:r>
              <a:rPr lang="en-US" sz="1600" dirty="0"/>
              <a:t>  years of research revolve around collection of a given specimen &amp; all of its data.</a:t>
            </a:r>
            <a:endParaRPr lang="en-US" sz="1600" i="0" u="none" strike="noStrike" dirty="0">
              <a:effectLst/>
            </a:endParaRP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The data in question must be properly cleaned, sorted, and stored.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After collecting a given specimen, it goes under a microscope, where the subject is magnified.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Staining techniques highlight features &amp; dark/light field photography are needed to better view subject data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With this said, a lot of time and care goes into each step of the process.</a:t>
            </a:r>
          </a:p>
          <a:p>
            <a:pPr lvl="1" fontAlgn="base">
              <a:lnSpc>
                <a:spcPct val="100000"/>
              </a:lnSpc>
            </a:pPr>
            <a:r>
              <a:rPr lang="en-US" sz="1600" i="0" u="none" strike="noStrike" dirty="0">
                <a:effectLst/>
              </a:rPr>
              <a:t>Because of this, Microscopic datasets are much smaller, feature rich, and fragile.</a:t>
            </a:r>
          </a:p>
          <a:p>
            <a:pPr lvl="1" fontAlgn="base">
              <a:lnSpc>
                <a:spcPct val="100000"/>
              </a:lnSpc>
            </a:pPr>
            <a:endParaRPr lang="en-US" sz="1600" i="0" u="none" strike="noStrike" dirty="0">
              <a:effectLst/>
            </a:endParaRPr>
          </a:p>
          <a:p>
            <a:pPr lvl="1" fontAlgn="base">
              <a:lnSpc>
                <a:spcPct val="100000"/>
              </a:lnSpc>
            </a:pPr>
            <a:endParaRPr lang="en-US" sz="1600" i="0" dirty="0">
              <a:effectLst/>
            </a:endParaRPr>
          </a:p>
          <a:p>
            <a:pPr lvl="1" fontAlgn="base">
              <a:lnSpc>
                <a:spcPct val="100000"/>
              </a:lnSpc>
            </a:pPr>
            <a:endParaRPr lang="en-US" sz="1600" i="0" dirty="0">
              <a:effectLst/>
            </a:endParaRPr>
          </a:p>
          <a:p>
            <a:pPr marL="450850" lvl="1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4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92C86-E0D0-2BAF-11BB-D45E3E3E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InceptionV3 Lice Dataset Predictions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40EC7-260D-39D8-B98A-55F308D09079}"/>
              </a:ext>
            </a:extLst>
          </p:cNvPr>
          <p:cNvSpPr>
            <a:spLocks/>
          </p:cNvSpPr>
          <p:nvPr/>
        </p:nvSpPr>
        <p:spPr>
          <a:xfrm>
            <a:off x="1559821" y="1651781"/>
            <a:ext cx="4535112" cy="319564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37744"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Evaluation:</a:t>
            </a:r>
          </a:p>
          <a:p>
            <a:pPr defTabSz="237744">
              <a:spcAft>
                <a:spcPts val="600"/>
              </a:spcAft>
            </a:pPr>
            <a:r>
              <a:rPr lang="en-US" sz="2000" dirty="0"/>
              <a:t>loss: 2.7125</a:t>
            </a:r>
          </a:p>
          <a:p>
            <a:pPr defTabSz="237744">
              <a:spcAft>
                <a:spcPts val="600"/>
              </a:spcAft>
            </a:pPr>
            <a:r>
              <a:rPr lang="en-US" sz="2000" dirty="0"/>
              <a:t>accuracy: 15.1%</a:t>
            </a:r>
          </a:p>
          <a:p>
            <a:pPr defTabSz="237744">
              <a:spcAft>
                <a:spcPts val="600"/>
              </a:spcAft>
            </a:pPr>
            <a:endParaRPr lang="en-US" sz="2000" dirty="0"/>
          </a:p>
          <a:p>
            <a:pPr defTabSz="237744">
              <a:spcAft>
                <a:spcPts val="600"/>
              </a:spcAft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 defTabSz="237744">
              <a:spcAft>
                <a:spcPts val="600"/>
              </a:spcAft>
            </a:pP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 descr="A collage of different types of insects&#10;&#10;Description automatically generated">
            <a:extLst>
              <a:ext uri="{FF2B5EF4-FFF2-40B4-BE49-F238E27FC236}">
                <a16:creationId xmlns:a16="http://schemas.microsoft.com/office/drawing/2014/main" id="{FC5A6299-DA9A-0FF8-F24D-04465FB64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652" y="1455472"/>
            <a:ext cx="4948487" cy="5070029"/>
          </a:xfrm>
          <a:prstGeom prst="rect">
            <a:avLst/>
          </a:prstGeom>
        </p:spPr>
      </p:pic>
      <p:pic>
        <p:nvPicPr>
          <p:cNvPr id="7" name="Picture 6" descr="A diagram of a confusion matrix&#10;&#10;Description automatically generated">
            <a:extLst>
              <a:ext uri="{FF2B5EF4-FFF2-40B4-BE49-F238E27FC236}">
                <a16:creationId xmlns:a16="http://schemas.microsoft.com/office/drawing/2014/main" id="{A673453D-C5F1-FD1F-5C14-BB874EC41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88" y="3031256"/>
            <a:ext cx="4054437" cy="36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9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436-C9E6-21DC-A846-2D631FC6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/>
              <a:t>What is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643A-6846-CEFB-F051-A2C95E89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Pollen remains difficult to identify traditionally, with avg. microscopy accuracy scores of 67% </a:t>
            </a:r>
          </a:p>
          <a:p>
            <a:pPr>
              <a:lnSpc>
                <a:spcPct val="100000"/>
              </a:lnSpc>
            </a:pPr>
            <a:r>
              <a:rPr lang="en-US" dirty="0"/>
              <a:t>Pollen grains come in a multitude of shapes/sizes individualized to a single plant</a:t>
            </a:r>
          </a:p>
          <a:p>
            <a:pPr>
              <a:lnSpc>
                <a:spcPct val="100000"/>
              </a:lnSpc>
            </a:pPr>
            <a:r>
              <a:rPr lang="en-US" dirty="0"/>
              <a:t>Pollen grains are on avg. Comparable to a speck of dust, making their study especially sensitive.</a:t>
            </a:r>
          </a:p>
        </p:txBody>
      </p:sp>
      <p:pic>
        <p:nvPicPr>
          <p:cNvPr id="4" name="Picture 3" descr="A collage of microscopic images&#10;&#10;Description automatically generated">
            <a:extLst>
              <a:ext uri="{FF2B5EF4-FFF2-40B4-BE49-F238E27FC236}">
                <a16:creationId xmlns:a16="http://schemas.microsoft.com/office/drawing/2014/main" id="{AD593751-DFA3-0D8C-FFCC-B22533061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587" y="645107"/>
            <a:ext cx="5679235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54F7-A38B-41EB-C11F-F00E3529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our goal?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D160-DF60-E893-42E1-102FCFD9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28" y="1632203"/>
            <a:ext cx="9732138" cy="49779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Can deep learning improve upon a traditional accuracy of 67 percent?</a:t>
            </a:r>
          </a:p>
          <a:p>
            <a:r>
              <a:rPr lang="en-US" sz="2800" dirty="0"/>
              <a:t>Can our Pollen Dataset be properly identified with clean and dirty samples?</a:t>
            </a:r>
          </a:p>
          <a:p>
            <a:r>
              <a:rPr lang="en-US" sz="2800" dirty="0"/>
              <a:t>Can our trained model accurately predict dirty data it has never seen?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80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101DA-7EF8-853B-13C3-D781E6D4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About the dataset</a:t>
            </a:r>
          </a:p>
        </p:txBody>
      </p:sp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F75C5C5B-8A82-F6A1-24BA-470B45FC3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6884" y="2364159"/>
            <a:ext cx="3364051" cy="336405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8FF3E-75AD-4D03-8F4E-8E82119D9D72}"/>
              </a:ext>
            </a:extLst>
          </p:cNvPr>
          <p:cNvSpPr>
            <a:spLocks/>
          </p:cNvSpPr>
          <p:nvPr/>
        </p:nvSpPr>
        <p:spPr>
          <a:xfrm>
            <a:off x="7286175" y="2052116"/>
            <a:ext cx="3289986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/>
              <a:t>There are 5 families of Pollen in this dataset. for the families/species of Pollen and Lice. The total image count is 2273: 1034 for pollen and 1239 for lice.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/>
              <a:t>Pollen images are taken using Light-Field Microscopy while Lice images use both light and dark-field microscopy. 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A9041B-BDD3-CC7D-13AE-0B1C262F8CF1}"/>
              </a:ext>
            </a:extLst>
          </p:cNvPr>
          <p:cNvSpPr>
            <a:spLocks/>
          </p:cNvSpPr>
          <p:nvPr/>
        </p:nvSpPr>
        <p:spPr>
          <a:xfrm>
            <a:off x="6668059" y="1544875"/>
            <a:ext cx="5064905" cy="4505069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362102">
              <a:spcAft>
                <a:spcPts val="48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683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6154BE3A-19AD-4209-ACDC-E7421A0C5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9E6BE99-AC1F-4A9E-BE46-DE9019002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9DC7DB1-F372-45D3-9BD0-B4F22977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D1E4A3-6609-48CA-8146-E933DB38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3234D25-9D3C-4297-BC51-491BF04BE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D37543-ACEB-4F6B-975D-F0C8289FF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0325C0-6C6D-4981-90A1-72D8F77A6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65DB7F5-7A94-461D-99D3-0CC193D64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9F0EF56-2FA1-4BB7-BA87-994B25AD8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EEB8BC-C925-458C-9EC0-2B990C05B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35E6828-873E-4E9E-84DD-6FB83F24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9E24C17-0FA7-4C84-9967-E79DD90E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B52A8-0187-ACF8-24AC-74BB93BB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Pollen</a:t>
            </a:r>
            <a:endParaRPr lang="en-US" dirty="0"/>
          </a:p>
        </p:txBody>
      </p:sp>
      <p:pic>
        <p:nvPicPr>
          <p:cNvPr id="6" name="Content Placeholder 5" descr="A close-up of a cell&#10;&#10;Description automatically generated">
            <a:extLst>
              <a:ext uri="{FF2B5EF4-FFF2-40B4-BE49-F238E27FC236}">
                <a16:creationId xmlns:a16="http://schemas.microsoft.com/office/drawing/2014/main" id="{10E1D89E-9E1B-7369-69C1-7291E15F2A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rcRect t="1109" r="1" b="5918"/>
          <a:stretch/>
        </p:blipFill>
        <p:spPr>
          <a:xfrm>
            <a:off x="3800475" y="10"/>
            <a:ext cx="2774748" cy="42640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Picture 19" descr="A close up of a green oval&#10;&#10;Description automatically generated">
            <a:extLst>
              <a:ext uri="{FF2B5EF4-FFF2-40B4-BE49-F238E27FC236}">
                <a16:creationId xmlns:a16="http://schemas.microsoft.com/office/drawing/2014/main" id="{73E88386-AFB9-1819-0DA5-1D6A19DD65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11" r="13695" b="-4"/>
          <a:stretch/>
        </p:blipFill>
        <p:spPr>
          <a:xfrm>
            <a:off x="1007534" y="10"/>
            <a:ext cx="2780242" cy="26118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Content Placeholder 7" descr="A close-up of a cell&#10;&#10;Description automatically generated">
            <a:extLst>
              <a:ext uri="{FF2B5EF4-FFF2-40B4-BE49-F238E27FC236}">
                <a16:creationId xmlns:a16="http://schemas.microsoft.com/office/drawing/2014/main" id="{E062D2BB-288A-98DF-94D4-F6067610FD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rcRect t="433" r="-4" b="-4"/>
          <a:stretch/>
        </p:blipFill>
        <p:spPr>
          <a:xfrm rot="16200000">
            <a:off x="274790" y="3345015"/>
            <a:ext cx="4246181" cy="2779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DFF63F-57EE-40C2-8931-3BAC5E297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microscopic&#10;&#10;Description automatically generated">
            <a:extLst>
              <a:ext uri="{FF2B5EF4-FFF2-40B4-BE49-F238E27FC236}">
                <a16:creationId xmlns:a16="http://schemas.microsoft.com/office/drawing/2014/main" id="{7DB9159E-9B9B-5F4A-A33D-9FBE6E73AA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701" r="20280" b="2"/>
          <a:stretch/>
        </p:blipFill>
        <p:spPr>
          <a:xfrm>
            <a:off x="3801534" y="4261748"/>
            <a:ext cx="2773682" cy="25964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72CFED-F9A9-A3A4-7507-F1F887DFBA3B}"/>
              </a:ext>
            </a:extLst>
          </p:cNvPr>
          <p:cNvSpPr txBox="1"/>
          <p:nvPr/>
        </p:nvSpPr>
        <p:spPr>
          <a:xfrm>
            <a:off x="7544956" y="2052116"/>
            <a:ext cx="3027883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/>
              <a:t>Pollen images are a consistent resolution of 300x300 px.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/>
              <a:t>The pollen images are centered and retain most visual fidelity while the edges may be blurry.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/>
              <a:t>Most importantly, these samples are not dyed using artificial colors, unlike other studies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5590965-0CDF-47E1-B781-CA9F29D46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2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6154BE3A-19AD-4209-ACDC-E7421A0C5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9E6BE99-AC1F-4A9E-BE46-DE9019002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99DC7DB1-F372-45D3-9BD0-B4F22977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5D1E4A3-6609-48CA-8146-E933DB38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3234D25-9D3C-4297-BC51-491BF04BE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9D37543-ACEB-4F6B-975D-F0C8289FF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A0325C0-6C6D-4981-90A1-72D8F77A6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7FB62C47-D016-41EF-8897-CFD29449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219E6532-C6D8-4F1A-9808-CD7B3D1D5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CC9BEF6-BCF1-48AA-9362-119B5CED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D709174C-D2B5-4A71-8BCA-B6DD54FB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45A0D2A-7ACE-451B-8902-B83C01C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2D83594-0005-4A3D-8403-D4D4ED6E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E0E630-B2F4-A85B-7B4B-D17A2077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765" y="808056"/>
            <a:ext cx="3013024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Lice</a:t>
            </a:r>
          </a:p>
        </p:txBody>
      </p:sp>
      <p:pic>
        <p:nvPicPr>
          <p:cNvPr id="12" name="Picture 11" descr="A close up of a bug&#10;&#10;Description automatically generated">
            <a:extLst>
              <a:ext uri="{FF2B5EF4-FFF2-40B4-BE49-F238E27FC236}">
                <a16:creationId xmlns:a16="http://schemas.microsoft.com/office/drawing/2014/main" id="{FF96E757-78E2-C90B-166E-F8A47D4BEB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233" r="3" b="3"/>
          <a:stretch/>
        </p:blipFill>
        <p:spPr>
          <a:xfrm>
            <a:off x="1659298" y="648308"/>
            <a:ext cx="2217523" cy="2697869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  <p:pic>
        <p:nvPicPr>
          <p:cNvPr id="16" name="Picture 15" descr="A close up of a bug&#10;&#10;Description automatically generated">
            <a:extLst>
              <a:ext uri="{FF2B5EF4-FFF2-40B4-BE49-F238E27FC236}">
                <a16:creationId xmlns:a16="http://schemas.microsoft.com/office/drawing/2014/main" id="{816DA947-D892-AE34-7D2C-6C8CE6DA24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" b="8757"/>
          <a:stretch/>
        </p:blipFill>
        <p:spPr>
          <a:xfrm>
            <a:off x="4037688" y="648308"/>
            <a:ext cx="2217523" cy="2697869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  <p:pic>
        <p:nvPicPr>
          <p:cNvPr id="14" name="Picture 13" descr="A close-up of a bug&#10;&#10;Description automatically generated">
            <a:extLst>
              <a:ext uri="{FF2B5EF4-FFF2-40B4-BE49-F238E27FC236}">
                <a16:creationId xmlns:a16="http://schemas.microsoft.com/office/drawing/2014/main" id="{F8815CFA-8A90-A744-7C94-DF35144AD6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373" r="2" b="5931"/>
          <a:stretch/>
        </p:blipFill>
        <p:spPr>
          <a:xfrm>
            <a:off x="1656763" y="3512253"/>
            <a:ext cx="2222588" cy="2699219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  <p:pic>
        <p:nvPicPr>
          <p:cNvPr id="6" name="Picture Placeholder 5" descr="A close up of a bug&#10;&#10;Description automatically generated">
            <a:extLst>
              <a:ext uri="{FF2B5EF4-FFF2-40B4-BE49-F238E27FC236}">
                <a16:creationId xmlns:a16="http://schemas.microsoft.com/office/drawing/2014/main" id="{2E76F800-406E-D425-2140-690EFD1CCC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10186" r="7466" b="-7"/>
          <a:stretch/>
        </p:blipFill>
        <p:spPr>
          <a:xfrm>
            <a:off x="4037686" y="3512253"/>
            <a:ext cx="2222588" cy="2699219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B6FFF-98B4-9752-0BB0-B2759B429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49765" y="2052116"/>
            <a:ext cx="3013025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Lice images are all an inconsistent resolution,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Some photos are out of focus, have stains and other visible debris on the cell, or have other defects. 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DC7164D-B709-48F8-83A9-9D5B05AA0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8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0746FD-04EF-7D2B-9ED4-243B9747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144" y="4236305"/>
            <a:ext cx="6965589" cy="1401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94E049-17E2-5979-9FB7-C539190F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2" y="739635"/>
            <a:ext cx="3643762" cy="32778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Preprocessing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E1FF8-1340-7FC3-65E3-0B3AB9161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3988144" y="739635"/>
            <a:ext cx="3242742" cy="31992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8AC1-8514-BAD1-146C-2E3435E05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9592" y="1067423"/>
            <a:ext cx="2664361" cy="2386397"/>
          </a:xfrm>
        </p:spPr>
        <p:txBody>
          <a:bodyPr>
            <a:normAutofit/>
          </a:bodyPr>
          <a:lstStyle/>
          <a:p>
            <a:r>
              <a:rPr lang="en-US" dirty="0"/>
              <a:t>Loaded the Pollen Images into a </a:t>
            </a:r>
            <a:r>
              <a:rPr lang="en-US" dirty="0" err="1"/>
              <a:t>Tensorflow</a:t>
            </a:r>
            <a:r>
              <a:rPr lang="en-US" dirty="0"/>
              <a:t> Dataset </a:t>
            </a:r>
          </a:p>
          <a:p>
            <a:r>
              <a:rPr lang="en-US" dirty="0"/>
              <a:t>80/20 Training/Validation (828/206)</a:t>
            </a:r>
          </a:p>
          <a:p>
            <a:r>
              <a:rPr lang="en-US" dirty="0"/>
              <a:t>Added Sequential Augmentation: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ollage of cells&#10;&#10;Description automatically generated">
            <a:extLst>
              <a:ext uri="{FF2B5EF4-FFF2-40B4-BE49-F238E27FC236}">
                <a16:creationId xmlns:a16="http://schemas.microsoft.com/office/drawing/2014/main" id="{90414CBE-EAB9-A9C7-9A20-5111384F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413" y="780650"/>
            <a:ext cx="3169320" cy="31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96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A64EE-9BFA-CB62-1D20-F046B05E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40" y="821463"/>
            <a:ext cx="5107749" cy="5727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9D98D8-E361-BE42-BD2F-8C6BA2F0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540" y="237767"/>
            <a:ext cx="8966920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dirty="0"/>
              <a:t>MobileNetV2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25C5B-7BBA-D86F-80FB-92DE31023575}"/>
              </a:ext>
            </a:extLst>
          </p:cNvPr>
          <p:cNvSpPr txBox="1"/>
          <p:nvPr/>
        </p:nvSpPr>
        <p:spPr>
          <a:xfrm>
            <a:off x="6720289" y="922958"/>
            <a:ext cx="4160460" cy="17613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dirty="0"/>
              <a:t>Layers: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dirty="0"/>
              <a:t>Dropout at 50% each Layer for </a:t>
            </a:r>
            <a:r>
              <a:rPr lang="en-US" dirty="0" err="1"/>
              <a:t>ReLu</a:t>
            </a:r>
            <a:r>
              <a:rPr lang="en-US" dirty="0"/>
              <a:t> &amp; the final layer </a:t>
            </a:r>
            <a:r>
              <a:rPr lang="en-US" dirty="0" err="1"/>
              <a:t>softmax</a:t>
            </a:r>
            <a:endParaRPr lang="en-US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6E432-B5FB-EF24-101E-ABAC39790C85}"/>
              </a:ext>
            </a:extLst>
          </p:cNvPr>
          <p:cNvSpPr txBox="1"/>
          <p:nvPr/>
        </p:nvSpPr>
        <p:spPr>
          <a:xfrm>
            <a:off x="6720289" y="2109763"/>
            <a:ext cx="4814371" cy="325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dirty="0"/>
              <a:t>Compilation: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Decay Rate 96% 100 steps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Batch Size 8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LR: .001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 Adam Optimizer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Categorical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50 Epochs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Early Stoppage @ 18 epochs</a:t>
            </a:r>
          </a:p>
        </p:txBody>
      </p:sp>
    </p:spTree>
    <p:extLst>
      <p:ext uri="{BB962C8B-B14F-4D97-AF65-F5344CB8AC3E}">
        <p14:creationId xmlns:p14="http://schemas.microsoft.com/office/powerpoint/2010/main" val="1978460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2754</TotalTime>
  <Words>735</Words>
  <Application>Microsoft Macintosh PowerPoint</Application>
  <PresentationFormat>Widescreen</PresentationFormat>
  <Paragraphs>169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__Inter_36bd41</vt:lpstr>
      <vt:lpstr>Arial</vt:lpstr>
      <vt:lpstr>MS Shell Dlg 2</vt:lpstr>
      <vt:lpstr>Wingdings</vt:lpstr>
      <vt:lpstr>Wingdings 3</vt:lpstr>
      <vt:lpstr>Madison</vt:lpstr>
      <vt:lpstr>Pollen Grain Classification</vt:lpstr>
      <vt:lpstr>About: Microscopic Data</vt:lpstr>
      <vt:lpstr>What is the Data?</vt:lpstr>
      <vt:lpstr>What is our goal?</vt:lpstr>
      <vt:lpstr>About the dataset</vt:lpstr>
      <vt:lpstr>Pollen</vt:lpstr>
      <vt:lpstr>Lice</vt:lpstr>
      <vt:lpstr>Preprocessing</vt:lpstr>
      <vt:lpstr>MobileNetV2</vt:lpstr>
      <vt:lpstr>ResNet50</vt:lpstr>
      <vt:lpstr>InceptionNetV3</vt:lpstr>
      <vt:lpstr>MobileNetV2 Results  </vt:lpstr>
      <vt:lpstr>ResNet50 Results  </vt:lpstr>
      <vt:lpstr>InceptionV3 Results  </vt:lpstr>
      <vt:lpstr>MobileNetv2 Conf. Matrix </vt:lpstr>
      <vt:lpstr>ResNet50 Conf. Matrix </vt:lpstr>
      <vt:lpstr>InceptionV3 Conf. Matrix </vt:lpstr>
      <vt:lpstr>MobileNetv2 Model 2 on Lice</vt:lpstr>
      <vt:lpstr>ResNet50 on lice</vt:lpstr>
      <vt:lpstr>InceptionV3 Lice Dataset Predictions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Five Preprocessing goals</dc:title>
  <dc:creator>Avery, Tyler</dc:creator>
  <cp:lastModifiedBy>Avery, Tyler</cp:lastModifiedBy>
  <cp:revision>149</cp:revision>
  <dcterms:created xsi:type="dcterms:W3CDTF">2023-11-01T17:15:52Z</dcterms:created>
  <dcterms:modified xsi:type="dcterms:W3CDTF">2024-08-21T04:49:40Z</dcterms:modified>
</cp:coreProperties>
</file>